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FE71E8-75C4-450A-9411-DB73A5F65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322" y="444616"/>
            <a:ext cx="8001000" cy="2181138"/>
          </a:xfrm>
        </p:spPr>
        <p:txBody>
          <a:bodyPr>
            <a:normAutofit/>
          </a:bodyPr>
          <a:lstStyle/>
          <a:p>
            <a:r>
              <a:rPr lang="pl-PL" sz="13000" dirty="0"/>
              <a:t>sieć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55F4D17-5045-4323-9250-2EC0AAEDAD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4400" dirty="0"/>
              <a:t>Aleksandra Gryc</a:t>
            </a:r>
          </a:p>
          <a:p>
            <a:r>
              <a:rPr lang="pl-PL" sz="4400" dirty="0"/>
              <a:t>Kl. 7c </a:t>
            </a:r>
          </a:p>
        </p:txBody>
      </p:sp>
    </p:spTree>
    <p:extLst>
      <p:ext uri="{BB962C8B-B14F-4D97-AF65-F5344CB8AC3E}">
        <p14:creationId xmlns:p14="http://schemas.microsoft.com/office/powerpoint/2010/main" val="2208000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FA112B-44C5-4260-B3F3-3185A6744F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429" y="0"/>
            <a:ext cx="8001000" cy="1493240"/>
          </a:xfrm>
        </p:spPr>
        <p:txBody>
          <a:bodyPr>
            <a:normAutofit/>
          </a:bodyPr>
          <a:lstStyle/>
          <a:p>
            <a:r>
              <a:rPr lang="pl-PL" sz="8000" dirty="0"/>
              <a:t>Siec domowa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AF667ED-4E66-4636-8412-89AC07004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004" y="1568740"/>
            <a:ext cx="7843705" cy="5083729"/>
          </a:xfrm>
        </p:spPr>
        <p:txBody>
          <a:bodyPr>
            <a:normAutofit fontScale="92500"/>
          </a:bodyPr>
          <a:lstStyle/>
          <a:p>
            <a:r>
              <a:rPr lang="pl-PL" dirty="0"/>
              <a:t>Sieć domowa to nie zawsze tylko dostęp do </a:t>
            </a:r>
            <a:r>
              <a:rPr lang="pl-PL" dirty="0" err="1"/>
              <a:t>internetu</a:t>
            </a:r>
            <a:r>
              <a:rPr lang="pl-PL" dirty="0"/>
              <a:t>, ale też szereg innych aspektów. To także ogół pojęć związanych z całą infrastrukturą domowego dostępu do </a:t>
            </a:r>
            <a:r>
              <a:rPr lang="pl-PL" dirty="0" err="1"/>
              <a:t>internetu</a:t>
            </a:r>
            <a:r>
              <a:rPr lang="pl-PL" dirty="0"/>
              <a:t> i pojęciem sieci LAN (</a:t>
            </a:r>
            <a:r>
              <a:rPr lang="pl-PL" dirty="0" err="1"/>
              <a:t>Local</a:t>
            </a:r>
            <a:r>
              <a:rPr lang="pl-PL" dirty="0"/>
              <a:t> </a:t>
            </a:r>
            <a:r>
              <a:rPr lang="pl-PL" dirty="0" err="1"/>
              <a:t>Area</a:t>
            </a:r>
            <a:r>
              <a:rPr lang="pl-PL" dirty="0"/>
              <a:t> Network). W jej skład wchodzi nie tylko samo przyłącze, ale też różnego rodzaju urządzenia i media służące do przesyłania sygnału. Mogą to być routery, przełączniki (</a:t>
            </a:r>
            <a:r>
              <a:rPr lang="pl-PL" dirty="0" err="1"/>
              <a:t>switche</a:t>
            </a:r>
            <a:r>
              <a:rPr lang="pl-PL" dirty="0"/>
              <a:t>) czy modemy, a także wszelkie niezbędne przewody wykorzystywane do zbudowania rzeczonej sieci.</a:t>
            </a:r>
          </a:p>
          <a:p>
            <a:endParaRPr lang="pl-PL" dirty="0"/>
          </a:p>
          <a:p>
            <a:r>
              <a:rPr lang="pl-PL" dirty="0"/>
              <a:t>To całe zaplecze, które pozwala nam na zbudowanie i bezawaryjne działanie naszej domowej sieci. Każdy przypadek jednak należy rozpatrywać indywidualnie i wziąć pod uwagę szereg czynników. W tym artykule przybliżymy najważniejsze z nich i wskażemy najważniejsze aspekty, na które warto zwrócić uwagę przy budowaniu własnej domowej sieci internetowej.</a:t>
            </a:r>
          </a:p>
        </p:txBody>
      </p:sp>
    </p:spTree>
    <p:extLst>
      <p:ext uri="{BB962C8B-B14F-4D97-AF65-F5344CB8AC3E}">
        <p14:creationId xmlns:p14="http://schemas.microsoft.com/office/powerpoint/2010/main" val="36719049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F62AD8-5592-4666-AAC1-525A6C53B0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6708" y="360727"/>
            <a:ext cx="8001000" cy="2382473"/>
          </a:xfrm>
        </p:spPr>
        <p:txBody>
          <a:bodyPr>
            <a:normAutofit/>
          </a:bodyPr>
          <a:lstStyle/>
          <a:p>
            <a:r>
              <a:rPr lang="pl-PL" sz="7200" dirty="0"/>
              <a:t>Szkolna siec komputerowa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CAA60D5-3CA5-40C2-866E-070E55037E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228" y="2852257"/>
            <a:ext cx="7709482" cy="3766657"/>
          </a:xfrm>
        </p:spPr>
        <p:txBody>
          <a:bodyPr>
            <a:normAutofit fontScale="92500" lnSpcReduction="20000"/>
          </a:bodyPr>
          <a:lstStyle/>
          <a:p>
            <a:r>
              <a:rPr lang="pl-PL" dirty="0"/>
              <a:t>Infrastruktura sieciowa zapewniająca bezprzewodowy dostęp do sieci musi stanowić odpowiedź na charakterystykę użytkowników z niej korzystających. Użytkownicy tacy jak uczniowie których jednym z podstawowych narzędzi pracy będzie komputer mobilny lub inne urządzenie przenośne (w przyszłości: ich własne urządzenie przenośne!) z nieprzypisanym stanowiskiem pracy muszą mieć zapewnioną możliwość dostępu do sieci z każdego miejsca na terenie szkoły. Równie istotnym elementem jest możliwość przemieszczania się po terenie szkoły zachowując stałe połączenie z infrastrukturą sieciową. Dodatkowym elementem równie kluczowym dla funkcjonowania infrastruktury jest jej ochrona przez intruzami z zewnątrz jak i z wewnątrz. Infrastruktura powinna chronić nie tylko użytkowników korzystających z sieci ale również powinna być odporna na ataki od wewnątrz, również fizyczne!</a:t>
            </a:r>
          </a:p>
        </p:txBody>
      </p:sp>
    </p:spTree>
    <p:extLst>
      <p:ext uri="{BB962C8B-B14F-4D97-AF65-F5344CB8AC3E}">
        <p14:creationId xmlns:p14="http://schemas.microsoft.com/office/powerpoint/2010/main" val="192360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42B24C-42AD-4EE7-AF8B-68D358481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987" y="334473"/>
            <a:ext cx="8001000" cy="1384183"/>
          </a:xfrm>
        </p:spPr>
        <p:txBody>
          <a:bodyPr>
            <a:normAutofit fontScale="90000"/>
          </a:bodyPr>
          <a:lstStyle/>
          <a:p>
            <a:r>
              <a:rPr lang="pl-PL" sz="8800" dirty="0" err="1"/>
              <a:t>logoiwanie</a:t>
            </a:r>
            <a:endParaRPr lang="pl-PL" sz="88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DD116AD-EA5A-4DEA-B6BD-24B628D3A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875" y="2650922"/>
            <a:ext cx="6686025" cy="3811398"/>
          </a:xfrm>
        </p:spPr>
        <p:txBody>
          <a:bodyPr>
            <a:normAutofit/>
          </a:bodyPr>
          <a:lstStyle/>
          <a:p>
            <a:r>
              <a:rPr lang="pl-PL" dirty="0"/>
              <a:t>proces uwierzytelniania i autoryzacji użytkownika komputera, polegający w większości przypadków na podaniu identyfikatora użytkownika i hasła uwierzytelniającego w celu uzyskania dostępu w wyniku ściśle zdefiniowanych uprawnień do korzystania z określonego systemu informatycznego, systemu komputerowego, komputera czy sieci komputerowej.</a:t>
            </a:r>
          </a:p>
        </p:txBody>
      </p:sp>
    </p:spTree>
    <p:extLst>
      <p:ext uri="{BB962C8B-B14F-4D97-AF65-F5344CB8AC3E}">
        <p14:creationId xmlns:p14="http://schemas.microsoft.com/office/powerpoint/2010/main" val="1387789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BA9D670-47CA-4DA3-A6B2-B13C731FCD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614" y="0"/>
            <a:ext cx="11358692" cy="1275127"/>
          </a:xfrm>
        </p:spPr>
        <p:txBody>
          <a:bodyPr>
            <a:normAutofit/>
          </a:bodyPr>
          <a:lstStyle/>
          <a:p>
            <a:r>
              <a:rPr lang="pl-PL" sz="6600" dirty="0"/>
              <a:t>Udostępnianie zasobów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94C519B-68BD-46AA-8366-A9D13B37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3339" y="2080471"/>
            <a:ext cx="6581673" cy="3710730"/>
          </a:xfrm>
        </p:spPr>
        <p:txBody>
          <a:bodyPr>
            <a:normAutofit/>
          </a:bodyPr>
          <a:lstStyle/>
          <a:p>
            <a:r>
              <a:rPr lang="pl-PL" sz="3200" dirty="0"/>
              <a:t>W celu weryfikacji zdolności wykonawców do realizacji zamówienia publicznego zamawiający określają minimalne poziomy tych zdolności, ustanawiając warunki udziału w postępowaniu.</a:t>
            </a:r>
          </a:p>
        </p:txBody>
      </p:sp>
    </p:spTree>
    <p:extLst>
      <p:ext uri="{BB962C8B-B14F-4D97-AF65-F5344CB8AC3E}">
        <p14:creationId xmlns:p14="http://schemas.microsoft.com/office/powerpoint/2010/main" val="2368690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8D77B7-3207-46C3-BC88-EF38BD173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985" y="186189"/>
            <a:ext cx="8534401" cy="2281600"/>
          </a:xfrm>
        </p:spPr>
        <p:txBody>
          <a:bodyPr>
            <a:noAutofit/>
          </a:bodyPr>
          <a:lstStyle/>
          <a:p>
            <a:r>
              <a:rPr lang="pl-PL" sz="7200" dirty="0"/>
              <a:t>Co to sieć komputerowa?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EFFE0E1-FC0A-445E-85A9-0C6F7F6F7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1266" y="3136784"/>
            <a:ext cx="8149395" cy="1498600"/>
          </a:xfrm>
        </p:spPr>
        <p:txBody>
          <a:bodyPr>
            <a:noAutofit/>
          </a:bodyPr>
          <a:lstStyle/>
          <a:p>
            <a:r>
              <a:rPr lang="pl-PL" sz="2400" dirty="0"/>
              <a:t>Zbiór komputerów i innych urządzeń połączonych z sobą kanałami komunikacyjnymi. Umożliwia ona wzajemne przekazywanie informacji oraz udostępnianie zasobów własnych między podłączonymi do niej urządzeniami, zwanymi punktami sieci</a:t>
            </a:r>
          </a:p>
        </p:txBody>
      </p:sp>
    </p:spTree>
    <p:extLst>
      <p:ext uri="{BB962C8B-B14F-4D97-AF65-F5344CB8AC3E}">
        <p14:creationId xmlns:p14="http://schemas.microsoft.com/office/powerpoint/2010/main" val="1551124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76E5D5-BDDB-4DE0-971E-8C78FB40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540" y="343948"/>
            <a:ext cx="8534401" cy="1737947"/>
          </a:xfrm>
        </p:spPr>
        <p:txBody>
          <a:bodyPr>
            <a:normAutofit/>
          </a:bodyPr>
          <a:lstStyle/>
          <a:p>
            <a:r>
              <a:rPr lang="pl-PL" sz="9600" dirty="0"/>
              <a:t>Zasoby sieci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F6934E5-2E70-4C16-BDF6-52541DDD7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545" y="2988199"/>
            <a:ext cx="8534400" cy="2594295"/>
          </a:xfrm>
        </p:spPr>
        <p:txBody>
          <a:bodyPr>
            <a:noAutofit/>
          </a:bodyPr>
          <a:lstStyle/>
          <a:p>
            <a:r>
              <a:rPr lang="pl-PL" sz="2800" dirty="0"/>
              <a:t>Zasoby istniejące na innym komputerze w sieci. Odpowiednikiem tego typu zasobów są dyski twarde serwera, drukarki sieciowe, a również wszystkie urządzenia, z których można używać w </a:t>
            </a:r>
            <a:r>
              <a:rPr lang="pl-PL" sz="2800" dirty="0" err="1"/>
              <a:t>internecie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703788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21188C-6F83-439D-9884-59E348ECD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818" y="134224"/>
            <a:ext cx="8534401" cy="3583525"/>
          </a:xfrm>
        </p:spPr>
        <p:txBody>
          <a:bodyPr>
            <a:noAutofit/>
          </a:bodyPr>
          <a:lstStyle/>
          <a:p>
            <a:r>
              <a:rPr lang="pl-PL" sz="7200" dirty="0"/>
              <a:t>Korzyści korzystania z sieci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A6BB55A-EB69-42A2-A2C2-00995E629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3" y="4043494"/>
            <a:ext cx="8534400" cy="1950906"/>
          </a:xfrm>
        </p:spPr>
        <p:txBody>
          <a:bodyPr/>
          <a:lstStyle/>
          <a:p>
            <a:r>
              <a:rPr lang="pl-PL" dirty="0"/>
              <a:t>W dzisiejszych czasach korzystanie z sieci stało się nieodłączną częścią naszego życia. Internet oferuje nam wiele korzyści i możliwości, które wpływają na różne aspekty naszej codzienności. W tym artykule omówimy jakie korzyści daje nam korzystanie z sieci i jak możemy z nich skorzystać.</a:t>
            </a:r>
          </a:p>
        </p:txBody>
      </p:sp>
    </p:spTree>
    <p:extLst>
      <p:ext uri="{BB962C8B-B14F-4D97-AF65-F5344CB8AC3E}">
        <p14:creationId xmlns:p14="http://schemas.microsoft.com/office/powerpoint/2010/main" val="1498717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F51971-9BAD-4952-BBE9-2A4FFC33A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541" y="269846"/>
            <a:ext cx="8001000" cy="1593908"/>
          </a:xfrm>
        </p:spPr>
        <p:txBody>
          <a:bodyPr>
            <a:normAutofit/>
          </a:bodyPr>
          <a:lstStyle/>
          <a:p>
            <a:r>
              <a:rPr lang="pl-PL" sz="8800" dirty="0"/>
              <a:t>Podział sieci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BC02C8E-8973-4DF4-866F-3BC3CFE7F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6228" y="1963024"/>
            <a:ext cx="9521504" cy="3828177"/>
          </a:xfrm>
        </p:spPr>
        <p:txBody>
          <a:bodyPr>
            <a:noAutofit/>
          </a:bodyPr>
          <a:lstStyle/>
          <a:p>
            <a:r>
              <a:rPr lang="pl-PL" sz="1600" dirty="0"/>
              <a:t>Topologia gwiazdy</a:t>
            </a:r>
          </a:p>
          <a:p>
            <a:r>
              <a:rPr lang="pl-PL" sz="1600" dirty="0"/>
              <a:t>W topologii gwiazdy wszystkie urządzenia są połączone z jednym centralnym węzłem, który pełni rolę punktu centralnego. Wszystkie komunikacje między urządzeniami przechodzą przez ten centralny węzeł. Jest to popularna topologia w sieciach LAN.</a:t>
            </a:r>
          </a:p>
          <a:p>
            <a:endParaRPr lang="pl-PL" sz="1600" dirty="0"/>
          </a:p>
          <a:p>
            <a:r>
              <a:rPr lang="pl-PL" sz="1600" dirty="0"/>
              <a:t> Topologia magistrali</a:t>
            </a:r>
          </a:p>
          <a:p>
            <a:r>
              <a:rPr lang="pl-PL" sz="1600" dirty="0"/>
              <a:t>W topologii magistrali wszystkie urządzenia są połączone z jednym głównym przewodem, który pełni rolę magistrali. Komunikacja między urządzeniami odbywa się poprzez ten wspólny przewód. Jest to prosta i ekonomiczna topologia, często stosowana w sieciach LAN.</a:t>
            </a:r>
          </a:p>
          <a:p>
            <a:endParaRPr lang="pl-PL" sz="1600" dirty="0"/>
          </a:p>
          <a:p>
            <a:r>
              <a:rPr lang="pl-PL" sz="1600" dirty="0"/>
              <a:t>Topologia pierścienia</a:t>
            </a:r>
          </a:p>
          <a:p>
            <a:r>
              <a:rPr lang="pl-PL" sz="1600" dirty="0"/>
              <a:t>W topologii pierścienia każde urządzenie jest połączone z dwoma sąsiednimi urządzeniami, tworząc zamknięty pierścień. Komunikacja między urządzeniami odbywa się w jednym kierunku. Jest to popularna topologia w sieciach MAN i WAN.</a:t>
            </a:r>
          </a:p>
        </p:txBody>
      </p:sp>
    </p:spTree>
    <p:extLst>
      <p:ext uri="{BB962C8B-B14F-4D97-AF65-F5344CB8AC3E}">
        <p14:creationId xmlns:p14="http://schemas.microsoft.com/office/powerpoint/2010/main" val="2464565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440496-4231-4554-B5CF-48BEA1272C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762" y="118843"/>
            <a:ext cx="8001000" cy="947957"/>
          </a:xfrm>
        </p:spPr>
        <p:txBody>
          <a:bodyPr>
            <a:noAutofit/>
          </a:bodyPr>
          <a:lstStyle/>
          <a:p>
            <a:r>
              <a:rPr lang="pl-PL" sz="4400" dirty="0"/>
              <a:t>Jak konfigurować sieć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B18E4F1-67EF-476A-98D0-AE85EFB454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4762" y="1795244"/>
            <a:ext cx="6820250" cy="4689445"/>
          </a:xfrm>
        </p:spPr>
        <p:txBody>
          <a:bodyPr>
            <a:normAutofit fontScale="62500" lnSpcReduction="20000"/>
          </a:bodyPr>
          <a:lstStyle/>
          <a:p>
            <a:r>
              <a:rPr lang="pl-PL" dirty="0"/>
              <a:t>Konfiguracja sieci</a:t>
            </a:r>
          </a:p>
          <a:p>
            <a:r>
              <a:rPr lang="pl-PL" dirty="0"/>
              <a:t>Po zakupie odpowiednich urządzeń, nadszedł czas na konfigurację sieci. Poniżej przedstawiamy krótki przewodnik, jak to zrobić w kilku prostych krokach:</a:t>
            </a:r>
          </a:p>
          <a:p>
            <a:endParaRPr lang="pl-PL" dirty="0"/>
          </a:p>
          <a:p>
            <a:r>
              <a:rPr lang="pl-PL" dirty="0"/>
              <a:t>Krok 1: Podłącz router do swojego dostawcy </a:t>
            </a:r>
            <a:r>
              <a:rPr lang="pl-PL" dirty="0" err="1"/>
              <a:t>internetu</a:t>
            </a:r>
            <a:r>
              <a:rPr lang="pl-PL" dirty="0"/>
              <a:t>. Gniazdo WAN na routerze powinno być podłączone do modemu internetowego za pomocą kabla Ethernet.</a:t>
            </a:r>
          </a:p>
          <a:p>
            <a:endParaRPr lang="pl-PL" dirty="0"/>
          </a:p>
          <a:p>
            <a:r>
              <a:rPr lang="pl-PL" dirty="0" err="1"/>
              <a:t>Ezoic</a:t>
            </a:r>
            <a:endParaRPr lang="pl-PL" dirty="0"/>
          </a:p>
          <a:p>
            <a:r>
              <a:rPr lang="pl-PL" dirty="0"/>
              <a:t>Krok 2: Skonfiguruj połączenie internetowe na routerze. Zazwyczaj wymaga to wprowadzenia danych dostarczonych przez dostawcę </a:t>
            </a:r>
            <a:r>
              <a:rPr lang="pl-PL" dirty="0" err="1"/>
              <a:t>internetu</a:t>
            </a:r>
            <a:r>
              <a:rPr lang="pl-PL" dirty="0"/>
              <a:t>, takich jak nazwa użytkownika i hasło.</a:t>
            </a:r>
          </a:p>
          <a:p>
            <a:endParaRPr lang="pl-PL" dirty="0"/>
          </a:p>
          <a:p>
            <a:r>
              <a:rPr lang="pl-PL" dirty="0"/>
              <a:t>Krok 3: Skonfiguruj połączenie </a:t>
            </a:r>
            <a:r>
              <a:rPr lang="pl-PL" dirty="0" err="1"/>
              <a:t>WiFi</a:t>
            </a:r>
            <a:r>
              <a:rPr lang="pl-PL" dirty="0"/>
              <a:t>. Wejdź do panelu administracyjnego routera, który możesz otworzyć przy użyciu przeglądarki internetowej. Wprowadź unikalną nazwę sieci (SSID) oraz zabezpieczenia (np. WPA2) i hasło.</a:t>
            </a:r>
          </a:p>
          <a:p>
            <a:endParaRPr lang="pl-PL" dirty="0"/>
          </a:p>
          <a:p>
            <a:r>
              <a:rPr lang="pl-PL" dirty="0"/>
              <a:t>Krok 4: Podłącz swoje urządzenia do sieci wifi lub do przełącznika za pomocą kabli Ethernet.</a:t>
            </a:r>
          </a:p>
        </p:txBody>
      </p:sp>
    </p:spTree>
    <p:extLst>
      <p:ext uri="{BB962C8B-B14F-4D97-AF65-F5344CB8AC3E}">
        <p14:creationId xmlns:p14="http://schemas.microsoft.com/office/powerpoint/2010/main" val="4137301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E3697B-62F7-495A-8E7F-C592B5F384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9320" y="411061"/>
            <a:ext cx="8001000" cy="1451295"/>
          </a:xfrm>
        </p:spPr>
        <p:txBody>
          <a:bodyPr>
            <a:normAutofit/>
          </a:bodyPr>
          <a:lstStyle/>
          <a:p>
            <a:r>
              <a:rPr lang="pl-PL" sz="8000" dirty="0"/>
              <a:t>Rodzaje sieci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32C6E47-F101-4C96-8EF1-570C3E9E2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2038525"/>
            <a:ext cx="6400800" cy="3752675"/>
          </a:xfrm>
        </p:spPr>
        <p:txBody>
          <a:bodyPr>
            <a:normAutofit/>
          </a:bodyPr>
          <a:lstStyle/>
          <a:p>
            <a:r>
              <a:rPr lang="pl-PL" sz="1600" dirty="0"/>
              <a:t>Rodzaje sieci komputerowych</a:t>
            </a:r>
          </a:p>
          <a:p>
            <a:r>
              <a:rPr lang="pl-PL" sz="1600" dirty="0"/>
              <a:t>Istnieje wiele różnych rodzajów sieci komputerowych, z których każda ma swoje specyficzne cechy i zastosowania. Poniżej przedstawiamy kilka najpopularniejszych rodzajów sieci komputerowych:</a:t>
            </a:r>
          </a:p>
          <a:p>
            <a:endParaRPr lang="pl-PL" sz="1600" dirty="0"/>
          </a:p>
          <a:p>
            <a:r>
              <a:rPr lang="pl-PL" sz="1600" dirty="0"/>
              <a:t>1. Sieć LAN (</a:t>
            </a:r>
            <a:r>
              <a:rPr lang="pl-PL" sz="1600" dirty="0" err="1"/>
              <a:t>Local</a:t>
            </a:r>
            <a:r>
              <a:rPr lang="pl-PL" sz="1600" dirty="0"/>
              <a:t> </a:t>
            </a:r>
            <a:r>
              <a:rPr lang="pl-PL" sz="1600" dirty="0" err="1"/>
              <a:t>Area</a:t>
            </a:r>
            <a:r>
              <a:rPr lang="pl-PL" sz="1600" dirty="0"/>
              <a:t> Network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1634F29C-3C25-4998-98B8-333826F4797E}"/>
              </a:ext>
            </a:extLst>
          </p:cNvPr>
          <p:cNvSpPr/>
          <p:nvPr/>
        </p:nvSpPr>
        <p:spPr>
          <a:xfrm>
            <a:off x="684212" y="4275697"/>
            <a:ext cx="39469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2. </a:t>
            </a:r>
            <a:r>
              <a:rPr lang="en-US" dirty="0" err="1"/>
              <a:t>Sieć</a:t>
            </a:r>
            <a:r>
              <a:rPr lang="en-US" dirty="0"/>
              <a:t> WAN (Wide Area Network)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3FAE8B50-972F-4A11-A2E7-A77C346CA22C}"/>
              </a:ext>
            </a:extLst>
          </p:cNvPr>
          <p:cNvSpPr/>
          <p:nvPr/>
        </p:nvSpPr>
        <p:spPr>
          <a:xfrm>
            <a:off x="684212" y="4625563"/>
            <a:ext cx="50161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3. </a:t>
            </a:r>
            <a:r>
              <a:rPr lang="en-US" dirty="0" err="1"/>
              <a:t>Sieć</a:t>
            </a:r>
            <a:r>
              <a:rPr lang="en-US" dirty="0"/>
              <a:t> WLAN (Wireless Local Area Network)</a:t>
            </a:r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9C044DCC-7724-43D8-948B-2FCD79169BD0}"/>
              </a:ext>
            </a:extLst>
          </p:cNvPr>
          <p:cNvSpPr/>
          <p:nvPr/>
        </p:nvSpPr>
        <p:spPr>
          <a:xfrm>
            <a:off x="684212" y="5023715"/>
            <a:ext cx="47981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4. Sieć MAN (Metropolitan </a:t>
            </a:r>
            <a:r>
              <a:rPr lang="pl-PL" dirty="0" err="1"/>
              <a:t>Area</a:t>
            </a:r>
            <a:r>
              <a:rPr lang="pl-PL" dirty="0"/>
              <a:t> Network)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D535032B-47DC-49ED-A66B-216090DF8668}"/>
              </a:ext>
            </a:extLst>
          </p:cNvPr>
          <p:cNvSpPr/>
          <p:nvPr/>
        </p:nvSpPr>
        <p:spPr>
          <a:xfrm>
            <a:off x="684212" y="5436065"/>
            <a:ext cx="41937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5. Sieć VPN (Virtual </a:t>
            </a:r>
            <a:r>
              <a:rPr lang="pl-PL" dirty="0" err="1"/>
              <a:t>Private</a:t>
            </a:r>
            <a:r>
              <a:rPr lang="pl-PL" dirty="0"/>
              <a:t> Network)</a:t>
            </a:r>
          </a:p>
        </p:txBody>
      </p:sp>
    </p:spTree>
    <p:extLst>
      <p:ext uri="{BB962C8B-B14F-4D97-AF65-F5344CB8AC3E}">
        <p14:creationId xmlns:p14="http://schemas.microsoft.com/office/powerpoint/2010/main" val="2927061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329B11-792E-4B9C-84CC-534AD86D6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873" y="58723"/>
            <a:ext cx="8001000" cy="1627465"/>
          </a:xfrm>
        </p:spPr>
        <p:txBody>
          <a:bodyPr>
            <a:normAutofit/>
          </a:bodyPr>
          <a:lstStyle/>
          <a:p>
            <a:r>
              <a:rPr lang="pl-PL" sz="7200" dirty="0"/>
              <a:t>Karta sieciowa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8478CF7-B380-49DF-89D2-C01745CB0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560" y="2097248"/>
            <a:ext cx="6556505" cy="4035104"/>
          </a:xfrm>
        </p:spPr>
        <p:txBody>
          <a:bodyPr>
            <a:noAutofit/>
          </a:bodyPr>
          <a:lstStyle/>
          <a:p>
            <a:r>
              <a:rPr lang="pl-PL" sz="2800" dirty="0"/>
              <a:t>Karta sieciowa (ang. NIC – network </a:t>
            </a:r>
            <a:r>
              <a:rPr lang="pl-PL" sz="2800" dirty="0" err="1"/>
              <a:t>interface</a:t>
            </a:r>
            <a:r>
              <a:rPr lang="pl-PL" sz="2800" dirty="0"/>
              <a:t> </a:t>
            </a:r>
            <a:r>
              <a:rPr lang="pl-PL" sz="2800" dirty="0" err="1"/>
              <a:t>card</a:t>
            </a:r>
            <a:r>
              <a:rPr lang="pl-PL" sz="2800" dirty="0"/>
              <a:t>) – karta rozszerzenia służąca do przekształcania pakietów danych w sygnały, które są przesyłane w sieci komputerowej. Karty NIC pracują w określonym standardzie, np. Ethernet, </a:t>
            </a:r>
            <a:r>
              <a:rPr lang="pl-PL" sz="2800" dirty="0" err="1"/>
              <a:t>Token</a:t>
            </a:r>
            <a:r>
              <a:rPr lang="pl-PL" sz="2800" dirty="0"/>
              <a:t> Ring, FDDI, </a:t>
            </a:r>
            <a:r>
              <a:rPr lang="pl-PL" sz="2800" dirty="0" err="1"/>
              <a:t>ArcNet</a:t>
            </a:r>
            <a:r>
              <a:rPr lang="pl-PL" sz="2800" dirty="0"/>
              <a:t> czy 100VGAnylan, i podobnie jak </a:t>
            </a:r>
            <a:r>
              <a:rPr lang="pl-PL" sz="2800" dirty="0" err="1"/>
              <a:t>switche</a:t>
            </a:r>
            <a:r>
              <a:rPr lang="pl-PL" sz="2800" dirty="0"/>
              <a:t>, są elementami aktywnymi sieci.</a:t>
            </a:r>
          </a:p>
        </p:txBody>
      </p:sp>
    </p:spTree>
    <p:extLst>
      <p:ext uri="{BB962C8B-B14F-4D97-AF65-F5344CB8AC3E}">
        <p14:creationId xmlns:p14="http://schemas.microsoft.com/office/powerpoint/2010/main" val="3486764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48916D7-D849-4E93-8651-E19D327D9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262" y="75501"/>
            <a:ext cx="8001000" cy="1459684"/>
          </a:xfrm>
        </p:spPr>
        <p:txBody>
          <a:bodyPr>
            <a:normAutofit/>
          </a:bodyPr>
          <a:lstStyle/>
          <a:p>
            <a:r>
              <a:rPr lang="pl-PL" sz="6000" dirty="0" err="1"/>
              <a:t>Protokuł</a:t>
            </a:r>
            <a:r>
              <a:rPr lang="pl-PL" sz="6000" dirty="0"/>
              <a:t> sieciowy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2F19DC0F-BB4A-490C-BDFE-0B41EF38F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9262" y="1694576"/>
            <a:ext cx="7872558" cy="4957893"/>
          </a:xfrm>
        </p:spPr>
        <p:txBody>
          <a:bodyPr>
            <a:normAutofit/>
          </a:bodyPr>
          <a:lstStyle/>
          <a:p>
            <a:r>
              <a:rPr lang="pl-PL" dirty="0"/>
              <a:t>Protokoły sieciowe są niezbędne dla prawidłowego funkcjonowania </a:t>
            </a:r>
            <a:r>
              <a:rPr lang="pl-PL" dirty="0" err="1"/>
              <a:t>internetu</a:t>
            </a:r>
            <a:r>
              <a:rPr lang="pl-PL" dirty="0"/>
              <a:t> i innych sieci komunikacyjnych. Oto kilka powodów, dlaczego są one tak ważne:</a:t>
            </a:r>
          </a:p>
          <a:p>
            <a:endParaRPr lang="pl-PL" dirty="0"/>
          </a:p>
          <a:p>
            <a:r>
              <a:rPr lang="pl-PL" dirty="0"/>
              <a:t>Umożliwiają komunikację między urządzeniami w sieci.</a:t>
            </a:r>
          </a:p>
          <a:p>
            <a:r>
              <a:rPr lang="pl-PL" dirty="0"/>
              <a:t>Zapewniają niezawodne i efektywne przesyłanie danych.</a:t>
            </a:r>
          </a:p>
          <a:p>
            <a:r>
              <a:rPr lang="pl-PL" dirty="0"/>
              <a:t>Umożliwiają adresowanie i routowanie danych w sieci.</a:t>
            </a:r>
          </a:p>
          <a:p>
            <a:r>
              <a:rPr lang="pl-PL" dirty="0"/>
              <a:t>Zapewniają bezpieczną komunikację poprzez szyfrowanie danych.</a:t>
            </a:r>
          </a:p>
          <a:p>
            <a:r>
              <a:rPr lang="pl-PL" dirty="0"/>
              <a:t>Obsługują różne rodzaje aplikacji, takie jak przeglądarki internetowe, poczta elektroniczna, komunikatory.</a:t>
            </a:r>
          </a:p>
        </p:txBody>
      </p:sp>
    </p:spTree>
    <p:extLst>
      <p:ext uri="{BB962C8B-B14F-4D97-AF65-F5344CB8AC3E}">
        <p14:creationId xmlns:p14="http://schemas.microsoft.com/office/powerpoint/2010/main" val="3505131891"/>
      </p:ext>
    </p:extLst>
  </p:cSld>
  <p:clrMapOvr>
    <a:masterClrMapping/>
  </p:clrMapOvr>
</p:sld>
</file>

<file path=ppt/theme/theme1.xml><?xml version="1.0" encoding="utf-8"?>
<a:theme xmlns:a="http://schemas.openxmlformats.org/drawingml/2006/main" name="Wycinek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</TotalTime>
  <Words>910</Words>
  <Application>Microsoft Office PowerPoint</Application>
  <PresentationFormat>Panoramiczny</PresentationFormat>
  <Paragraphs>59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6" baseType="lpstr">
      <vt:lpstr>Century Gothic</vt:lpstr>
      <vt:lpstr>Wingdings 3</vt:lpstr>
      <vt:lpstr>Wycinek</vt:lpstr>
      <vt:lpstr>sieć</vt:lpstr>
      <vt:lpstr>Co to sieć komputerowa?</vt:lpstr>
      <vt:lpstr>Zasoby sieci</vt:lpstr>
      <vt:lpstr>Korzyści korzystania z sieci</vt:lpstr>
      <vt:lpstr>Podział sieci</vt:lpstr>
      <vt:lpstr>Jak konfigurować sieć</vt:lpstr>
      <vt:lpstr>Rodzaje sieci</vt:lpstr>
      <vt:lpstr>Karta sieciowa</vt:lpstr>
      <vt:lpstr>Protokuł sieciowy</vt:lpstr>
      <vt:lpstr>Siec domowa</vt:lpstr>
      <vt:lpstr>Szkolna siec komputerowa</vt:lpstr>
      <vt:lpstr>logoiwanie</vt:lpstr>
      <vt:lpstr>Udostępnianie zasobów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sieć</dc:title>
  <dc:creator>Klasa 7</dc:creator>
  <cp:lastModifiedBy>Klasa 7</cp:lastModifiedBy>
  <cp:revision>5</cp:revision>
  <dcterms:created xsi:type="dcterms:W3CDTF">2024-09-30T12:16:36Z</dcterms:created>
  <dcterms:modified xsi:type="dcterms:W3CDTF">2024-10-07T12:19:59Z</dcterms:modified>
</cp:coreProperties>
</file>